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CrossEntropy Loss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How to train a classifier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Classifier: the softmax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2226310"/>
          </a:xfrm>
        </p:spPr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softmax function </a:t>
            </a:r>
            <a:r>
              <a:rPr lang="en-US"/>
              <a:t>is a function that takes as </a:t>
            </a:r>
            <a:r>
              <a:rPr lang="en-US" b="1"/>
              <a:t>input</a:t>
            </a:r>
            <a:r>
              <a:rPr lang="en-US"/>
              <a:t> a </a:t>
            </a:r>
            <a:r>
              <a:rPr lang="en-US" b="1"/>
              <a:t>vector</a:t>
            </a:r>
            <a:r>
              <a:rPr lang="en-US"/>
              <a:t> of real </a:t>
            </a:r>
            <a:r>
              <a:rPr lang="en-US" b="1"/>
              <a:t>numbers</a:t>
            </a:r>
            <a:r>
              <a:rPr lang="en-US"/>
              <a:t> and transforms it </a:t>
            </a:r>
            <a:r>
              <a:rPr lang="en-US" b="1"/>
              <a:t>into </a:t>
            </a:r>
            <a:r>
              <a:rPr lang="en-US"/>
              <a:t>a </a:t>
            </a:r>
            <a:r>
              <a:rPr lang="en-US" b="1"/>
              <a:t>categorical</a:t>
            </a:r>
            <a:r>
              <a:rPr lang="en-US"/>
              <a:t> </a:t>
            </a:r>
            <a:r>
              <a:rPr lang="en-US" b="1"/>
              <a:t>probability </a:t>
            </a:r>
            <a:r>
              <a:rPr lang="en-US"/>
              <a:t>distribution.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7540" y="2776855"/>
            <a:ext cx="2915920" cy="130429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571115" y="477329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2571115" y="529145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2571115" y="5809615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5592445" y="4932045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softmax</a:t>
            </a:r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8530590" y="474726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0.5</a:t>
            </a:r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530590" y="526542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0.25</a:t>
            </a:r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8530590" y="5783580"/>
            <a:ext cx="15328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0.25</a:t>
            </a:r>
            <a:endParaRPr lang="en-US"/>
          </a:p>
        </p:txBody>
      </p:sp>
      <p:cxnSp>
        <p:nvCxnSpPr>
          <p:cNvPr id="19" name="Straight Arrow Connector 18"/>
          <p:cNvCxnSpPr>
            <a:stCxn id="11" idx="3"/>
            <a:endCxn id="13" idx="1"/>
          </p:cNvCxnSpPr>
          <p:nvPr/>
        </p:nvCxnSpPr>
        <p:spPr>
          <a:xfrm flipV="1">
            <a:off x="4104005" y="5540375"/>
            <a:ext cx="1488440" cy="101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7" idx="1"/>
          </p:cNvCxnSpPr>
          <p:nvPr/>
        </p:nvCxnSpPr>
        <p:spPr>
          <a:xfrm flipV="1">
            <a:off x="7164070" y="5524500"/>
            <a:ext cx="1366520" cy="158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Classifier: the crossentropy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15465"/>
                <a:ext cx="10515600" cy="2430145"/>
              </a:xfrm>
            </p:spPr>
            <p:txBody>
              <a:bodyPr/>
              <a:p>
                <a:pPr marL="0" indent="0">
                  <a:buNone/>
                </a:pPr>
                <a:r>
                  <a:rPr lang="en-US" b="1"/>
                  <a:t>Generalization </a:t>
                </a:r>
                <a:r>
                  <a:rPr lang="en-US"/>
                  <a:t>over </a:t>
                </a:r>
                <a:r>
                  <a:rPr lang="en-US" b="1"/>
                  <a:t>multiple classes </a:t>
                </a:r>
                <a:r>
                  <a:rPr lang="en-US"/>
                  <a:t>of the </a:t>
                </a:r>
                <a:r>
                  <a:rPr lang="en-US" b="1"/>
                  <a:t>logistic regression </a:t>
                </a:r>
                <a:r>
                  <a:rPr lang="en-US"/>
                  <a:t>loss: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∙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𝑙𝑜𝑔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𝑜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where t is the one-hot encoded target class.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15465"/>
                <a:ext cx="10515600" cy="24301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s 3"/>
          <p:cNvSpPr/>
          <p:nvPr/>
        </p:nvSpPr>
        <p:spPr>
          <a:xfrm>
            <a:off x="3605530" y="46551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3605530" y="51250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605530" y="55949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605530" y="60648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746885" y="5349875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target = 2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8198485" y="46551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8198485" y="51250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8198485" y="55949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8198485" y="6064885"/>
            <a:ext cx="469900" cy="469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339840" y="5349875"/>
            <a:ext cx="1359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target = 0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Classifier: the crossentropy loss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</p:spPr>
            <p:txBody>
              <a:bodyPr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=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∙ 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𝑙𝑜𝑔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𝑜</m:t>
                          </m:r>
                          <m:r>
                            <a:rPr lang="en-US" i="1" baseline="-25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uFillTx/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𝑐</m:t>
                          </m:r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Problem with 4 classes, target class is 1, output distribution is [0.1, 0.2, 0.2, 0.5]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[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]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58432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579745" y="3316605"/>
            <a:ext cx="1287780" cy="623570"/>
          </a:xfrm>
          <a:prstGeom prst="ellipse">
            <a:avLst/>
          </a:prstGeom>
          <a:noFill/>
          <a:ln w="2222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4" idx="5"/>
          </p:cNvCxnSpPr>
          <p:nvPr/>
        </p:nvCxnSpPr>
        <p:spPr>
          <a:xfrm>
            <a:off x="6678930" y="3848735"/>
            <a:ext cx="2804160" cy="95948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9295448" y="5022215"/>
            <a:ext cx="1948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one-hot encoding</a:t>
            </a:r>
            <a:endParaRPr lang="en-US">
              <a:solidFill>
                <a:srgbClr val="FF0000"/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</a:rPr>
              <a:t>of class 1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Crossentropy loss in PyTorch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418590"/>
          </a:xfrm>
        </p:spPr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crossentropy </a:t>
            </a:r>
            <a:r>
              <a:rPr lang="en-US"/>
              <a:t>loss is implemented in </a:t>
            </a:r>
            <a:r>
              <a:rPr lang="en-US" b="1"/>
              <a:t>PyTorch</a:t>
            </a:r>
            <a:r>
              <a:rPr lang="en-US"/>
              <a:t> in the class </a:t>
            </a:r>
            <a:r>
              <a:rPr lang="en-US" b="1"/>
              <a:t>torch.nn.CrossEntropyLoss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forward function of the </a:t>
            </a:r>
            <a:r>
              <a:rPr lang="en-US" b="1"/>
              <a:t>CrossEntropyLoss </a:t>
            </a:r>
            <a:r>
              <a:rPr lang="en-US"/>
              <a:t>module accepts a </a:t>
            </a:r>
            <a:r>
              <a:rPr lang="en-US" b="1"/>
              <a:t>tensor </a:t>
            </a:r>
            <a:r>
              <a:rPr lang="en-US"/>
              <a:t>in the </a:t>
            </a:r>
            <a:r>
              <a:rPr lang="en-US" b="1"/>
              <a:t>shape [batch, classes]</a:t>
            </a:r>
            <a:r>
              <a:rPr lang="en-US"/>
              <a:t> </a:t>
            </a:r>
            <a:r>
              <a:rPr lang="en-US" b="1"/>
              <a:t>and </a:t>
            </a:r>
            <a:r>
              <a:rPr lang="en-US"/>
              <a:t>a </a:t>
            </a:r>
            <a:r>
              <a:rPr lang="en-US" b="1"/>
              <a:t>tensor </a:t>
            </a:r>
            <a:r>
              <a:rPr lang="en-US"/>
              <a:t>of classes in the </a:t>
            </a:r>
            <a:r>
              <a:rPr lang="en-US" b="1"/>
              <a:t>shape [batch]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4316095"/>
            <a:ext cx="4211955" cy="1598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95" y="3848100"/>
            <a:ext cx="48863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Classifier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428875" y="4087495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input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937760" y="3808730"/>
            <a:ext cx="1935480" cy="165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766185" y="4634865"/>
            <a:ext cx="11715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240790"/>
          </a:xfrm>
        </p:spPr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classifier </a:t>
            </a:r>
            <a:r>
              <a:rPr lang="en-US"/>
              <a:t>is a type of </a:t>
            </a:r>
            <a:r>
              <a:rPr lang="en-US" b="1"/>
              <a:t>model </a:t>
            </a:r>
            <a:r>
              <a:rPr lang="en-US"/>
              <a:t>that is </a:t>
            </a:r>
            <a:r>
              <a:rPr lang="en-US" b="1"/>
              <a:t>trained </a:t>
            </a:r>
            <a:r>
              <a:rPr lang="en-US"/>
              <a:t>to </a:t>
            </a:r>
            <a:r>
              <a:rPr lang="en-US" b="1"/>
              <a:t>categorize </a:t>
            </a:r>
            <a:r>
              <a:rPr lang="en-US"/>
              <a:t>input data into </a:t>
            </a:r>
            <a:r>
              <a:rPr lang="en-US" b="1"/>
              <a:t>classes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most used</a:t>
            </a:r>
            <a:r>
              <a:rPr lang="en-US"/>
              <a:t> </a:t>
            </a:r>
            <a:r>
              <a:rPr lang="en-US" b="1"/>
              <a:t>loss </a:t>
            </a:r>
            <a:r>
              <a:rPr lang="en-US"/>
              <a:t>function to </a:t>
            </a:r>
            <a:r>
              <a:rPr lang="en-US" b="1"/>
              <a:t>train </a:t>
            </a:r>
            <a:r>
              <a:rPr lang="en-US"/>
              <a:t>a </a:t>
            </a:r>
            <a:r>
              <a:rPr lang="en-US" b="1"/>
              <a:t>classifier </a:t>
            </a:r>
            <a:r>
              <a:rPr lang="en-US"/>
              <a:t>is the </a:t>
            </a:r>
            <a:r>
              <a:rPr lang="en-US" b="1"/>
              <a:t>crossentropy </a:t>
            </a:r>
            <a:r>
              <a:rPr lang="en-US"/>
              <a:t>loss.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8044815" y="4086860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class</a:t>
            </a:r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10" idx="1"/>
          </p:cNvCxnSpPr>
          <p:nvPr/>
        </p:nvCxnSpPr>
        <p:spPr>
          <a:xfrm flipV="1">
            <a:off x="6873240" y="4634230"/>
            <a:ext cx="117157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Binary Classifier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binary classifier</a:t>
            </a:r>
            <a:r>
              <a:rPr lang="en-US"/>
              <a:t> is a </a:t>
            </a:r>
            <a:r>
              <a:rPr lang="en-US" b="1"/>
              <a:t>classifier </a:t>
            </a:r>
            <a:r>
              <a:rPr lang="en-US"/>
              <a:t>which can only </a:t>
            </a:r>
            <a:r>
              <a:rPr lang="en-US" b="1"/>
              <a:t>distinguish </a:t>
            </a:r>
            <a:r>
              <a:rPr lang="en-US"/>
              <a:t>between </a:t>
            </a:r>
            <a:r>
              <a:rPr lang="en-US" b="1"/>
              <a:t>two classes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428875" y="4087495"/>
            <a:ext cx="1337310" cy="1094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937760" y="3808730"/>
            <a:ext cx="1935480" cy="165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3766185" y="4634865"/>
            <a:ext cx="11715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8257540" y="4116705"/>
            <a:ext cx="1113790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dog</a:t>
            </a:r>
            <a:endParaRPr lang="en-US"/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873240" y="4634865"/>
            <a:ext cx="1334770" cy="952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8257540" y="4634865"/>
            <a:ext cx="111442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not dog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77315"/>
            <a:ext cx="10515600" cy="896620"/>
          </a:xfrm>
        </p:spPr>
        <p:txBody>
          <a:bodyPr/>
          <a:p>
            <a:pPr marL="0" indent="0">
              <a:buNone/>
            </a:pPr>
            <a:r>
              <a:rPr lang="en-US"/>
              <a:t>In the </a:t>
            </a:r>
            <a:r>
              <a:rPr lang="en-US" b="1"/>
              <a:t>logistic regression</a:t>
            </a:r>
            <a:r>
              <a:rPr lang="en-US"/>
              <a:t> scenario, we aim to </a:t>
            </a:r>
            <a:r>
              <a:rPr lang="en-US" b="1"/>
              <a:t>train </a:t>
            </a:r>
            <a:r>
              <a:rPr lang="en-US"/>
              <a:t>our </a:t>
            </a:r>
            <a:r>
              <a:rPr lang="en-US" b="1"/>
              <a:t>network </a:t>
            </a:r>
            <a:r>
              <a:rPr lang="en-US"/>
              <a:t>to </a:t>
            </a:r>
            <a:r>
              <a:rPr lang="en-US" b="1"/>
              <a:t>output </a:t>
            </a:r>
            <a:r>
              <a:rPr lang="en-US"/>
              <a:t>the </a:t>
            </a:r>
            <a:r>
              <a:rPr lang="en-US" b="1"/>
              <a:t>probability </a:t>
            </a:r>
            <a:r>
              <a:rPr lang="en-US"/>
              <a:t>of the </a:t>
            </a:r>
            <a:r>
              <a:rPr lang="en-US" b="1"/>
              <a:t>input being </a:t>
            </a:r>
            <a:r>
              <a:rPr lang="en-US"/>
              <a:t>in the </a:t>
            </a:r>
            <a:r>
              <a:rPr lang="en-US" b="1"/>
              <a:t>target class</a:t>
            </a:r>
            <a:r>
              <a:rPr lang="en-US"/>
              <a:t>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2811780"/>
            <a:ext cx="1372870" cy="136969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016250" y="288798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4114800"/>
            <a:ext cx="1372870" cy="1350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5" y="5133975"/>
            <a:ext cx="1372235" cy="13722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06670" y="3312795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99%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179060" y="5636260"/>
            <a:ext cx="545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5%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1237595" y="4605655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60%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15095" y="4181475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6250" y="521208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41855" y="3496310"/>
            <a:ext cx="8743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87875" y="3496310"/>
            <a:ext cx="5187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41220" y="5820410"/>
            <a:ext cx="87503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87875" y="5820410"/>
            <a:ext cx="59118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 flipV="1">
            <a:off x="8171180" y="4789805"/>
            <a:ext cx="84391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1" idx="1"/>
          </p:cNvCxnSpPr>
          <p:nvPr/>
        </p:nvCxnSpPr>
        <p:spPr>
          <a:xfrm>
            <a:off x="10586720" y="4789805"/>
            <a:ext cx="65087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Logistic Regression: Sigmoid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sigmoid function</a:t>
            </a:r>
            <a:r>
              <a:rPr lang="en-US"/>
              <a:t>, also </a:t>
            </a:r>
            <a:r>
              <a:rPr lang="en-US" b="1"/>
              <a:t>known </a:t>
            </a:r>
            <a:r>
              <a:rPr lang="en-US"/>
              <a:t>as the </a:t>
            </a:r>
            <a:r>
              <a:rPr lang="en-US" b="1"/>
              <a:t>logistic function</a:t>
            </a:r>
            <a:r>
              <a:rPr lang="en-US"/>
              <a:t>, is a function that </a:t>
            </a:r>
            <a:r>
              <a:rPr lang="en-US" b="1"/>
              <a:t>maps</a:t>
            </a:r>
            <a:r>
              <a:rPr lang="en-US"/>
              <a:t> any </a:t>
            </a:r>
            <a:r>
              <a:rPr lang="en-US" b="1"/>
              <a:t>real-valued number</a:t>
            </a:r>
            <a:r>
              <a:rPr lang="en-US"/>
              <a:t> </a:t>
            </a:r>
            <a:r>
              <a:rPr lang="en-US" b="1"/>
              <a:t>to</a:t>
            </a:r>
            <a:r>
              <a:rPr lang="en-US"/>
              <a:t> a value between </a:t>
            </a:r>
            <a:r>
              <a:rPr lang="en-US" b="1"/>
              <a:t>0</a:t>
            </a:r>
            <a:r>
              <a:rPr lang="en-US"/>
              <a:t> and </a:t>
            </a:r>
            <a:r>
              <a:rPr lang="en-US" b="1"/>
              <a:t>1</a:t>
            </a:r>
            <a:r>
              <a:rPr lang="en-US"/>
              <a:t>. It is commonly </a:t>
            </a:r>
            <a:r>
              <a:rPr lang="en-US" b="1"/>
              <a:t>used </a:t>
            </a:r>
            <a:r>
              <a:rPr lang="en-US"/>
              <a:t>in </a:t>
            </a:r>
            <a:r>
              <a:rPr lang="en-US" b="1"/>
              <a:t>logistic regression </a:t>
            </a:r>
            <a:r>
              <a:rPr lang="en-US"/>
              <a:t>to model the </a:t>
            </a:r>
            <a:r>
              <a:rPr lang="en-US" b="1"/>
              <a:t>probability</a:t>
            </a:r>
            <a:r>
              <a:rPr lang="en-US"/>
              <a:t> that a given </a:t>
            </a:r>
            <a:r>
              <a:rPr lang="en-US" b="1"/>
              <a:t>input belongs </a:t>
            </a:r>
            <a:r>
              <a:rPr lang="en-US"/>
              <a:t>to a particular </a:t>
            </a:r>
            <a:r>
              <a:rPr lang="en-US" b="1"/>
              <a:t>class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3147060"/>
            <a:ext cx="5334635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</p:spPr>
            <p:txBody>
              <a:bodyPr>
                <a:normAutofit lnSpcReduction="20000"/>
              </a:bodyPr>
              <a:p>
                <a:pPr marL="0" indent="0">
                  <a:buNone/>
                </a:pPr>
                <a:r>
                  <a:rPr lang="en-US"/>
                  <a:t>Given a </a:t>
                </a:r>
                <a:r>
                  <a:rPr lang="en-US" b="1"/>
                  <a:t>network output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𝑚𝑜𝑑𝑒𝑙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and a </a:t>
                </a:r>
                <a:r>
                  <a:rPr lang="en-US" b="1"/>
                  <a:t>target class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𝑡</m:t>
                    </m:r>
                  </m:oMath>
                </a14:m>
                <a:r>
                  <a:rPr lang="en-US"/>
                  <a:t> (which can be 0 or 1).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We can </a:t>
                </a:r>
                <a:r>
                  <a:rPr lang="en-US" b="1"/>
                  <a:t>transform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</m:oMath>
                </a14:m>
                <a:r>
                  <a:rPr lang="en-US"/>
                  <a:t> </a:t>
                </a:r>
                <a:r>
                  <a:rPr lang="en-US" b="1"/>
                  <a:t>into a probability</a:t>
                </a:r>
                <a:r>
                  <a:rPr lang="en-US"/>
                  <a:t> using the </a:t>
                </a:r>
                <a:r>
                  <a:rPr lang="en-US" b="1"/>
                  <a:t>sigmoid </a:t>
                </a:r>
                <a:r>
                  <a:rPr lang="en-US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/>
              </a:p>
              <a:p>
                <a:pPr marL="0" indent="0">
                  <a:buNone/>
                </a:pPr>
                <a:r>
                  <a:rPr lang="en-US"/>
                  <a:t>The </a:t>
                </a:r>
                <a:r>
                  <a:rPr lang="en-US" b="1"/>
                  <a:t>probability </a:t>
                </a:r>
                <a:r>
                  <a:rPr lang="en-US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𝑥</m:t>
                    </m:r>
                  </m:oMath>
                </a14:m>
                <a:r>
                  <a:rPr lang="en-US"/>
                  <a:t> of </a:t>
                </a:r>
                <a:r>
                  <a:rPr lang="en-US" b="1"/>
                  <a:t>being </a:t>
                </a:r>
                <a:r>
                  <a:rPr lang="en-US"/>
                  <a:t>of </a:t>
                </a:r>
                <a:r>
                  <a:rPr lang="en-US" b="1"/>
                  <a:t>class </a:t>
                </a:r>
                <a:r>
                  <a:rPr lang="en-US"/>
                  <a:t>t is then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and the </a:t>
                </a:r>
                <a:r>
                  <a:rPr lang="en-US" b="1"/>
                  <a:t>probability </a:t>
                </a:r>
                <a:r>
                  <a:rPr lang="en-US"/>
                  <a:t>of </a:t>
                </a:r>
                <a:r>
                  <a:rPr lang="en-US" b="1"/>
                  <a:t>not being</a:t>
                </a:r>
                <a:r>
                  <a:rPr lang="en-US"/>
                  <a:t> of </a:t>
                </a:r>
                <a:r>
                  <a:rPr lang="en-US" b="1"/>
                  <a:t>class </a:t>
                </a:r>
                <a:r>
                  <a:rPr lang="en-US"/>
                  <a:t>t is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1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Logistic Regression loss function is: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+ 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Why this expression? why the minus sign? and why log?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  <a:blipFill rotWithShape="1">
                <a:blip r:embed="rId1"/>
                <a:stretch>
                  <a:fillRect t="-5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</p:spPr>
            <p:txBody>
              <a:bodyPr>
                <a:normAutofit lnSpcReduction="20000"/>
              </a:bodyPr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+ 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𝑜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target class is 0 and the predicted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is 0.2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 +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If target class is 0 and the predicted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</m:t>
                    </m:r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/>
                  <a:t> is 0.8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𝑙𝑜𝑠𝑠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 +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1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8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)) = 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−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2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825625"/>
                <a:ext cx="10515600" cy="4730115"/>
              </a:xfrm>
              <a:blipFill rotWithShape="1">
                <a:blip r:embed="rId1"/>
                <a:stretch>
                  <a:fillRect t="-5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Binary Classifier: Logistic Regression loss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1980565"/>
            <a:ext cx="6832600" cy="46685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418070" y="1282065"/>
            <a:ext cx="449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target 0 and predicted 0.2 = -log(0.8)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6591300" y="1650365"/>
            <a:ext cx="3076575" cy="128778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15735" y="2978150"/>
            <a:ext cx="0" cy="285750"/>
          </a:xfrm>
          <a:prstGeom prst="line">
            <a:avLst/>
          </a:prstGeom>
          <a:ln w="222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0269220" y="2099945"/>
            <a:ext cx="1417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small error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93395" y="1282065"/>
            <a:ext cx="449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target 0 and predicted 0.8 = -log(0.2)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09930" y="2110105"/>
            <a:ext cx="1162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big error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01925" y="1650365"/>
            <a:ext cx="1946910" cy="126746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0905" y="2978150"/>
            <a:ext cx="0" cy="2075180"/>
          </a:xfrm>
          <a:prstGeom prst="line">
            <a:avLst/>
          </a:prstGeom>
          <a:ln w="222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285875" y="1647825"/>
            <a:ext cx="10160" cy="45974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972800" y="1650365"/>
            <a:ext cx="10160" cy="459740"/>
          </a:xfrm>
          <a:prstGeom prst="straightConnector1">
            <a:avLst/>
          </a:prstGeom>
          <a:ln w="254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43510" y="4992370"/>
            <a:ext cx="2295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The error</a:t>
            </a:r>
            <a:endParaRPr lang="en-US"/>
          </a:p>
          <a:p>
            <a:pPr algn="ctr"/>
            <a:r>
              <a:rPr lang="en-US"/>
              <a:t>is exponentially</a:t>
            </a:r>
            <a:endParaRPr lang="en-US"/>
          </a:p>
          <a:p>
            <a:pPr algn="ctr"/>
            <a:r>
              <a:rPr lang="en-US"/>
              <a:t>larger w.r.t. the </a:t>
            </a:r>
            <a:endParaRPr lang="en-US"/>
          </a:p>
          <a:p>
            <a:pPr algn="ctr"/>
            <a:r>
              <a:rPr lang="en-US"/>
              <a:t>predicted probability</a:t>
            </a:r>
            <a:endParaRPr lang="en-US"/>
          </a:p>
          <a:p>
            <a:pPr algn="ctr"/>
            <a:r>
              <a:rPr lang="en-US"/>
              <a:t>error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than two classes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2226310"/>
          </a:xfrm>
        </p:spPr>
        <p:txBody>
          <a:bodyPr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classfier </a:t>
            </a:r>
            <a:r>
              <a:rPr lang="en-US"/>
              <a:t>is  </a:t>
            </a:r>
            <a:r>
              <a:rPr lang="en-US" b="1"/>
              <a:t>trained </a:t>
            </a:r>
            <a:r>
              <a:rPr lang="en-US"/>
              <a:t>to </a:t>
            </a:r>
            <a:r>
              <a:rPr lang="en-US" b="1"/>
              <a:t>classify </a:t>
            </a:r>
            <a:r>
              <a:rPr lang="en-US"/>
              <a:t>an </a:t>
            </a:r>
            <a:r>
              <a:rPr lang="en-US" b="1"/>
              <a:t>input </a:t>
            </a:r>
            <a:r>
              <a:rPr lang="en-US"/>
              <a:t>into </a:t>
            </a:r>
            <a:r>
              <a:rPr lang="en-US" b="1"/>
              <a:t>more </a:t>
            </a:r>
            <a:r>
              <a:rPr lang="en-US"/>
              <a:t>than two </a:t>
            </a:r>
            <a:r>
              <a:rPr lang="en-US" b="1"/>
              <a:t>classes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output </a:t>
            </a:r>
            <a:r>
              <a:rPr lang="en-US"/>
              <a:t>of the model </a:t>
            </a:r>
            <a:r>
              <a:rPr lang="en-US" b="1"/>
              <a:t>should </a:t>
            </a:r>
            <a:r>
              <a:rPr lang="en-US"/>
              <a:t>be a </a:t>
            </a:r>
            <a:r>
              <a:rPr lang="en-US" b="1"/>
              <a:t>categorial distribution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categorical distribution </a:t>
            </a:r>
            <a:r>
              <a:rPr lang="en-US"/>
              <a:t>is a probability distribution used to model the </a:t>
            </a:r>
            <a:r>
              <a:rPr lang="en-US" b="1"/>
              <a:t>likelihood </a:t>
            </a:r>
            <a:r>
              <a:rPr lang="en-US"/>
              <a:t>of </a:t>
            </a:r>
            <a:r>
              <a:rPr lang="en-US" b="1"/>
              <a:t>distinct</a:t>
            </a:r>
            <a:r>
              <a:rPr lang="en-US"/>
              <a:t> </a:t>
            </a:r>
            <a:r>
              <a:rPr lang="en-US" b="1"/>
              <a:t>classes</a:t>
            </a:r>
            <a:r>
              <a:rPr lang="en-US"/>
              <a:t>, </a:t>
            </a:r>
            <a:r>
              <a:rPr lang="en-US" b="1"/>
              <a:t>each class </a:t>
            </a:r>
            <a:r>
              <a:rPr lang="en-US"/>
              <a:t>has an associated </a:t>
            </a:r>
            <a:r>
              <a:rPr lang="en-US" b="1"/>
              <a:t>probability</a:t>
            </a:r>
            <a:r>
              <a:rPr lang="en-US"/>
              <a:t>.</a:t>
            </a: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b="1"/>
              <a:t>probabilities sum </a:t>
            </a:r>
            <a:r>
              <a:rPr lang="en-US"/>
              <a:t>to </a:t>
            </a:r>
            <a:r>
              <a:rPr lang="en-US" b="1"/>
              <a:t>1</a:t>
            </a:r>
            <a:r>
              <a:rPr lang="en-US"/>
              <a:t>, reflecting the </a:t>
            </a:r>
            <a:r>
              <a:rPr lang="en-US" b="1"/>
              <a:t>exclusive </a:t>
            </a:r>
            <a:r>
              <a:rPr lang="en-US"/>
              <a:t>nature of the </a:t>
            </a:r>
            <a:r>
              <a:rPr lang="en-US" b="1"/>
              <a:t>categories.</a:t>
            </a:r>
            <a:endParaRPr lang="en-US" b="1"/>
          </a:p>
        </p:txBody>
      </p:sp>
      <p:sp>
        <p:nvSpPr>
          <p:cNvPr id="6" name="Rectangles 5"/>
          <p:cNvSpPr/>
          <p:nvPr/>
        </p:nvSpPr>
        <p:spPr>
          <a:xfrm>
            <a:off x="4160520" y="4789170"/>
            <a:ext cx="1571625" cy="121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model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86125" y="5397500"/>
            <a:ext cx="874395" cy="63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9" idx="1"/>
          </p:cNvCxnSpPr>
          <p:nvPr/>
        </p:nvCxnSpPr>
        <p:spPr>
          <a:xfrm flipV="1">
            <a:off x="5732145" y="5375910"/>
            <a:ext cx="874395" cy="2159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6606540" y="459867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dog = 60%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606540" y="563626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pokemon = 25%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255" y="4732655"/>
            <a:ext cx="1372870" cy="135064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6606540" y="5116830"/>
            <a:ext cx="2339975" cy="518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cat = 5%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3156</Words>
  <Application>WPS Presentation</Application>
  <PresentationFormat>宽屏</PresentationFormat>
  <Paragraphs>171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DejaVu Sans</vt:lpstr>
      <vt:lpstr>DejaVu Math TeX Gyre</vt:lpstr>
      <vt:lpstr>Arial Black</vt:lpstr>
      <vt:lpstr>Microsoft YaHei</vt:lpstr>
      <vt:lpstr>Droid Sans Fallback</vt:lpstr>
      <vt:lpstr>Arial Unicode MS</vt:lpstr>
      <vt:lpstr>SimSun</vt:lpstr>
      <vt:lpstr>Droid Sans Ethiopic</vt:lpstr>
      <vt:lpstr>Office Theme</vt:lpstr>
      <vt:lpstr>CrossEntropy Loss</vt:lpstr>
      <vt:lpstr>Classifier</vt:lpstr>
      <vt:lpstr>Binary Classifier</vt:lpstr>
      <vt:lpstr>Binary Classifier: Logistic Regression</vt:lpstr>
      <vt:lpstr>Logistic Regression: Sigmoid Function</vt:lpstr>
      <vt:lpstr>Binary Classifier: Logistic Regression loss</vt:lpstr>
      <vt:lpstr>Binary Classifier: Logistic Regression loss</vt:lpstr>
      <vt:lpstr>Binary Classifier: Logistic Regression loss</vt:lpstr>
      <vt:lpstr>More than two classes</vt:lpstr>
      <vt:lpstr>Classifier: the softmax function</vt:lpstr>
      <vt:lpstr>Classifier: the crossentropy loss</vt:lpstr>
      <vt:lpstr>Classifier: the crossentropy loss </vt:lpstr>
      <vt:lpstr>Crossentropy loss in PyTorch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federico</cp:lastModifiedBy>
  <cp:revision>41</cp:revision>
  <dcterms:created xsi:type="dcterms:W3CDTF">2024-10-23T10:56:17Z</dcterms:created>
  <dcterms:modified xsi:type="dcterms:W3CDTF">2024-10-23T10:56:17Z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